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vml" ContentType="application/vnd.openxmlformats-officedocument.vmlDrawing"/>
  <Default Extension="m4a" ContentType="audio/mp4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99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1" r:id="rId4"/>
    <p:sldId id="260" r:id="rId5"/>
    <p:sldId id="263" r:id="rId6"/>
    <p:sldId id="262" r:id="rId7"/>
    <p:sldId id="267" r:id="rId8"/>
    <p:sldId id="268" r:id="rId9"/>
    <p:sldId id="269" r:id="rId10"/>
    <p:sldId id="270" r:id="rId11"/>
    <p:sldId id="271" r:id="rId12"/>
    <p:sldId id="2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4"/>
    <p:restoredTop sz="79144"/>
  </p:normalViewPr>
  <p:slideViewPr>
    <p:cSldViewPr snapToGrid="0" snapToObjects="1" showGuides="1">
      <p:cViewPr varScale="1">
        <p:scale>
          <a:sx n="94" d="100"/>
          <a:sy n="94" d="100"/>
        </p:scale>
        <p:origin x="136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48EAA7-C586-B343-87FB-820C8019B4A4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C88C1E-A87E-0448-923B-8ECA99AE5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3671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2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320829-351E-D246-A68C-480092EBB909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81A465-7B3F-0245-B8BD-88A305B46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321126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</a:t>
            </a:r>
            <a:r>
              <a:rPr lang="en-US" baseline="0" dirty="0" smtClean="0"/>
              <a:t> myself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project is the product of my own imagination, and should not be viewed as relating to *anything* Amazon is actually doing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 are a number of places I make assumptions about Amazon data, data handling and internal processes, these are ONLY GUESSES, I have no direct knowledge of any of this from anyone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Any mistaken assumptions are purely my own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1A465-7B3F-0245-B8BD-88A305B4690B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19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1A465-7B3F-0245-B8BD-88A305B4690B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12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Alexa is hot</a:t>
            </a:r>
          </a:p>
          <a:p>
            <a:endParaRPr lang="en-US" dirty="0" smtClean="0"/>
          </a:p>
          <a:p>
            <a:r>
              <a:rPr lang="en-US" dirty="0" smtClean="0"/>
              <a:t>Number of skills is</a:t>
            </a:r>
            <a:r>
              <a:rPr lang="en-US" baseline="0" dirty="0" smtClean="0"/>
              <a:t> growing,  and growing fast</a:t>
            </a:r>
          </a:p>
          <a:p>
            <a:endParaRPr lang="en-US" dirty="0" smtClean="0"/>
          </a:p>
          <a:p>
            <a:r>
              <a:rPr lang="en-US" dirty="0" smtClean="0"/>
              <a:t>Many skills are low-quality and/or low use</a:t>
            </a:r>
          </a:p>
          <a:p>
            <a:endParaRPr lang="en-US" dirty="0" smtClean="0"/>
          </a:p>
          <a:p>
            <a:r>
              <a:rPr lang="en-US" dirty="0" smtClean="0"/>
              <a:t>Searching for a skill</a:t>
            </a:r>
            <a:r>
              <a:rPr lang="en-US" baseline="0" dirty="0" smtClean="0"/>
              <a:t> is hard, and the weekly “what’s new with Alexa?” mail too wide a 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1A465-7B3F-0245-B8BD-88A305B4690B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374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Skills need to become</a:t>
            </a:r>
            <a:r>
              <a:rPr lang="en-US" baseline="0" dirty="0" smtClean="0"/>
              <a:t> first-class items, they need a recommendation system of their own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Must work in tandem with known customer interests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full experience will require work beyond what the analytics team will provide.  This only covers the analytics piece, but for completeness the other efforts are acknowledged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1A465-7B3F-0245-B8BD-88A305B4690B}" type="slidenum">
              <a:rPr lang="en-US" smtClean="0"/>
              <a:t>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5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At</a:t>
            </a:r>
            <a:r>
              <a:rPr lang="en-US" baseline="0" dirty="0" smtClean="0"/>
              <a:t> the data level, join purchase history to Alexa download and use 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Use ML to build predictive models for what skills customers actually want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Bubble that recommendation up to the user thru the existing recommendation channels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81A465-7B3F-0245-B8BD-88A305B4690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68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to assume some level of existing customer segmentation is happening </a:t>
            </a:r>
            <a:r>
              <a:rPr lang="mr-IN" dirty="0" smtClean="0"/>
              <a:t>–</a:t>
            </a:r>
            <a:r>
              <a:rPr lang="en-US" dirty="0" smtClean="0"/>
              <a:t> use it</a:t>
            </a:r>
          </a:p>
          <a:p>
            <a:endParaRPr lang="en-US" dirty="0" smtClean="0"/>
          </a:p>
          <a:p>
            <a:r>
              <a:rPr lang="en-US" dirty="0" smtClean="0"/>
              <a:t>Leverage search history, particularly searches that are closely related,</a:t>
            </a:r>
            <a:r>
              <a:rPr lang="en-US" baseline="0" dirty="0" smtClean="0"/>
              <a:t> indicating they customer is not finding what they want, to understand Skills interests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81A465-7B3F-0245-B8BD-88A305B469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405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Team should be run as part of existing Alexa group, possible in the</a:t>
            </a:r>
            <a:r>
              <a:rPr lang="en-US" baseline="0" dirty="0" smtClean="0"/>
              <a:t> Alexa ML group</a:t>
            </a:r>
          </a:p>
          <a:p>
            <a:endParaRPr lang="en-US" baseline="0" dirty="0" smtClean="0"/>
          </a:p>
          <a:p>
            <a:r>
              <a:rPr lang="en-US" baseline="0" dirty="0" smtClean="0"/>
              <a:t>Team should conform to exiting Dev and projects standards and methods</a:t>
            </a:r>
          </a:p>
          <a:p>
            <a:endParaRPr lang="en-US" baseline="0" dirty="0" smtClean="0"/>
          </a:p>
          <a:p>
            <a:r>
              <a:rPr lang="en-US" dirty="0" smtClean="0"/>
              <a:t>Funding </a:t>
            </a:r>
            <a:r>
              <a:rPr lang="mr-IN" dirty="0" smtClean="0"/>
              <a:t>–</a:t>
            </a:r>
            <a:r>
              <a:rPr lang="en-US" dirty="0" smtClean="0"/>
              <a:t> standard</a:t>
            </a:r>
            <a:r>
              <a:rPr lang="en-US" baseline="0" dirty="0" smtClean="0"/>
              <a:t> Dev R&amp;D line item, Executive Sponsor should be product owner, may delegate to one of his directs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81A465-7B3F-0245-B8BD-88A305B469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66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in US,</a:t>
            </a:r>
            <a:r>
              <a:rPr lang="en-US" baseline="0" dirty="0" smtClean="0"/>
              <a:t> if successful, look at expanding to other markets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May want a separate effort, defined elsewhere, to look at any reginal variations in success rates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81A465-7B3F-0245-B8BD-88A305B469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950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parent organization runs on Scrum, so new teams are expected to do</a:t>
            </a:r>
            <a:r>
              <a:rPr lang="en-US" baseline="0" dirty="0" smtClean="0"/>
              <a:t> so as well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requirements of building the pipelines and first models are really more of a waterfall, but we adapt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Example of how to achieve a waterfall deliverable by Scrum steps </a:t>
            </a:r>
            <a:r>
              <a:rPr lang="mr-IN" baseline="0" dirty="0" smtClean="0"/>
              <a:t>–</a:t>
            </a:r>
            <a:r>
              <a:rPr lang="en-US" baseline="0" dirty="0" smtClean="0"/>
              <a:t> shown in the sample project plan.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81A465-7B3F-0245-B8BD-88A305B4690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3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Sprints last 20 days:</a:t>
            </a:r>
            <a:r>
              <a:rPr lang="en-US" baseline="0" dirty="0" smtClean="0"/>
              <a:t> </a:t>
            </a:r>
            <a:r>
              <a:rPr lang="en-US" dirty="0" smtClean="0"/>
              <a:t> 3</a:t>
            </a:r>
            <a:r>
              <a:rPr lang="en-US" baseline="0" dirty="0" smtClean="0"/>
              <a:t> Data </a:t>
            </a:r>
            <a:r>
              <a:rPr lang="en-US" baseline="0" dirty="0" err="1" smtClean="0"/>
              <a:t>Devs</a:t>
            </a:r>
            <a:r>
              <a:rPr lang="en-US" baseline="0" dirty="0" smtClean="0"/>
              <a:t> = 60 days of effort,   2 Data Scientists = 40 days, Manager = 5 Dev days (20 * .25)</a:t>
            </a:r>
          </a:p>
          <a:p>
            <a:endParaRPr lang="en-US" baseline="0" dirty="0" smtClean="0"/>
          </a:p>
          <a:p>
            <a:r>
              <a:rPr lang="en-US" baseline="0" dirty="0" smtClean="0"/>
              <a:t>PMs and Analysts work on multiple projects, so as not 100% on this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Manager does code as needed, available as 5 days per Sprint, but not schedule, they acts at the buffer for completing late tasks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Sprints where Dev/Data Scientists are not 100% scheduled, it is assumed they will take on related tasks from the backlog, or discovered work</a:t>
            </a:r>
          </a:p>
          <a:p>
            <a:endParaRPr lang="en-US" baseline="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T. Williams - Predict 480 Final Project, Fabricated ASR Project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81A465-7B3F-0245-B8BD-88A305B4690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16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2B45F103-DD69-104F-8BD0-4D233DD8DA73}" type="datetime1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F8FBF-AFD2-0B45-951E-B66AED61BDCE}" type="datetime1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9C1F0-CDF2-114D-98B0-88597BACB7FE}" type="datetime1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E7FA8-8AAB-0F4B-BC7B-23B9D8E0810D}" type="datetime1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3FE05-EA3E-D147-B735-6C5F3F1442CD}" type="datetime1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36F6-5BC9-D44D-837F-7CA3305C8D4D}" type="datetime1">
              <a:rPr lang="en-US" smtClean="0"/>
              <a:t>11/26/17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C95DF-8911-9646-B549-73CCAAC4C5BA}" type="datetime1">
              <a:rPr lang="en-US" smtClean="0"/>
              <a:t>11/26/17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E03BA-2FA6-C34B-BA96-B69C98587CCD}" type="datetime1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A84DE-8929-BE44-AC97-E2B937A1F556}" type="datetime1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12FE-8ADC-DB42-845B-65ACE2293726}" type="datetime1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64E4F-E9DD-1D45-BDA9-1D55585BC79A}" type="datetime1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69399-7969-9C48-916B-FDCF6516B33F}" type="datetime1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0F6-533F-0840-8B00-9360FB34F411}" type="datetime1">
              <a:rPr lang="en-US" smtClean="0"/>
              <a:t>11/26/17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E6194-47CD-B343-8A22-FB6019ED0A85}" type="datetime1">
              <a:rPr lang="en-US" smtClean="0"/>
              <a:t>11/26/17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59282-13DF-E64F-A1C9-1B33B35C01C9}" type="datetime1">
              <a:rPr lang="en-US" smtClean="0"/>
              <a:t>11/26/17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1CBC-A7CA-8346-BA81-7428B4C0559E}" type="datetime1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1CC7-2511-D646-9366-2BF97783BFD0}" type="datetime1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DF258EA-34A6-AB40-A6B7-922FA809ABB7}" type="datetime1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E12AA941-1A86-A94C-ACA2-BBD23729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742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00" r:id="rId1"/>
    <p:sldLayoutId id="2147484501" r:id="rId2"/>
    <p:sldLayoutId id="2147484502" r:id="rId3"/>
    <p:sldLayoutId id="2147484503" r:id="rId4"/>
    <p:sldLayoutId id="2147484504" r:id="rId5"/>
    <p:sldLayoutId id="2147484505" r:id="rId6"/>
    <p:sldLayoutId id="2147484506" r:id="rId7"/>
    <p:sldLayoutId id="2147484507" r:id="rId8"/>
    <p:sldLayoutId id="2147484508" r:id="rId9"/>
    <p:sldLayoutId id="2147484509" r:id="rId10"/>
    <p:sldLayoutId id="2147484510" r:id="rId11"/>
    <p:sldLayoutId id="2147484511" r:id="rId12"/>
    <p:sldLayoutId id="2147484512" r:id="rId13"/>
    <p:sldLayoutId id="2147484513" r:id="rId14"/>
    <p:sldLayoutId id="2147484514" r:id="rId15"/>
    <p:sldLayoutId id="2147484515" r:id="rId16"/>
    <p:sldLayoutId id="2147484516" r:id="rId17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4" Type="http://schemas.openxmlformats.org/officeDocument/2006/relationships/slideLayout" Target="../slideLayouts/slideLayout6.xml"/><Relationship Id="rId5" Type="http://schemas.openxmlformats.org/officeDocument/2006/relationships/package" Target="../embeddings/Microsoft_Excel_Worksheet2.xlsx"/><Relationship Id="rId6" Type="http://schemas.openxmlformats.org/officeDocument/2006/relationships/image" Target="../media/image4.emf"/><Relationship Id="rId7" Type="http://schemas.openxmlformats.org/officeDocument/2006/relationships/image" Target="../media/image2.png"/><Relationship Id="rId1" Type="http://schemas.openxmlformats.org/officeDocument/2006/relationships/vmlDrawing" Target="../drawings/vmlDrawing2.vml"/><Relationship Id="rId2" Type="http://schemas.microsoft.com/office/2007/relationships/media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4" Type="http://schemas.openxmlformats.org/officeDocument/2006/relationships/slideLayout" Target="../slideLayouts/slideLayout6.xml"/><Relationship Id="rId5" Type="http://schemas.openxmlformats.org/officeDocument/2006/relationships/package" Target="../embeddings/Microsoft_Excel_Worksheet3.xlsx"/><Relationship Id="rId6" Type="http://schemas.openxmlformats.org/officeDocument/2006/relationships/image" Target="../media/image5.emf"/><Relationship Id="rId7" Type="http://schemas.openxmlformats.org/officeDocument/2006/relationships/image" Target="../media/image2.png"/><Relationship Id="rId1" Type="http://schemas.openxmlformats.org/officeDocument/2006/relationships/vmlDrawing" Target="../drawings/vmlDrawing3.vml"/><Relationship Id="rId2" Type="http://schemas.microsoft.com/office/2007/relationships/media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hyperlink" Target="https://www.seattletimes.com/business/amazon/amazon-has-sold-more-than-11-million-echo-devices-morgan-stanley-says/" TargetMode="External"/><Relationship Id="rId6" Type="http://schemas.openxmlformats.org/officeDocument/2006/relationships/hyperlink" Target="http://www.businessinsider.com/amazon-alexa-how-many-skills-chart-2017-7" TargetMode="External"/><Relationship Id="rId7" Type="http://schemas.openxmlformats.org/officeDocument/2006/relationships/hyperlink" Target="https://techcrunch.com/2017/07/03/amazons-alexa-passes-15000-skills-up-from-10000-in-february/" TargetMode="External"/><Relationship Id="rId8" Type="http://schemas.openxmlformats.org/officeDocument/2006/relationships/hyperlink" Target="https://www.voicebot.ai/2017/09/03/now-20000-amazon-alexa-skills-u-s/" TargetMode="External"/><Relationship Id="rId9" Type="http://schemas.openxmlformats.org/officeDocument/2006/relationships/image" Target="../media/image2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2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2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9.xml"/><Relationship Id="rId6" Type="http://schemas.openxmlformats.org/officeDocument/2006/relationships/package" Target="../embeddings/Microsoft_Excel_Worksheet1.xlsx"/><Relationship Id="rId7" Type="http://schemas.openxmlformats.org/officeDocument/2006/relationships/image" Target="../media/image3.emf"/><Relationship Id="rId8" Type="http://schemas.openxmlformats.org/officeDocument/2006/relationships/image" Target="../media/image2.png"/><Relationship Id="rId1" Type="http://schemas.openxmlformats.org/officeDocument/2006/relationships/vmlDrawing" Target="../drawings/vmlDrawing1.vml"/><Relationship Id="rId2" Type="http://schemas.microsoft.com/office/2007/relationships/media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5773" y="1403697"/>
            <a:ext cx="8825658" cy="267764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Project Plan for </a:t>
            </a:r>
            <a:r>
              <a:rPr lang="en-US" sz="4000" dirty="0" smtClean="0"/>
              <a:t>(fabricated)</a:t>
            </a:r>
            <a:r>
              <a:rPr lang="en-US" dirty="0" smtClean="0"/>
              <a:t> Alexa Skills Recommendations (ASR) </a:t>
            </a:r>
            <a:r>
              <a:rPr lang="mr-IN" dirty="0" smtClean="0"/>
              <a:t>–</a:t>
            </a:r>
            <a:r>
              <a:rPr lang="en-US" dirty="0" smtClean="0"/>
              <a:t> Predict 480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Submitted By: Tamara Williams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18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68"/>
    </mc:Choice>
    <mc:Fallback>
      <p:transition spd="slow" advTm="45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4135" y="809895"/>
            <a:ext cx="8761413" cy="706964"/>
          </a:xfrm>
        </p:spPr>
        <p:txBody>
          <a:bodyPr/>
          <a:lstStyle/>
          <a:p>
            <a:r>
              <a:rPr lang="en-US" dirty="0" smtClean="0"/>
              <a:t>Schedule </a:t>
            </a:r>
            <a:r>
              <a:rPr lang="mr-IN" dirty="0" smtClean="0"/>
              <a:t>–</a:t>
            </a:r>
            <a:r>
              <a:rPr lang="en-US" dirty="0" smtClean="0"/>
              <a:t> part 2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9055410"/>
              </p:ext>
            </p:extLst>
          </p:nvPr>
        </p:nvGraphicFramePr>
        <p:xfrm>
          <a:off x="1524000" y="1593621"/>
          <a:ext cx="8752230" cy="4575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Worksheet" r:id="rId5" imgW="17805400" imgH="9309100" progId="Excel.Sheet.12">
                  <p:embed/>
                </p:oleObj>
              </mc:Choice>
              <mc:Fallback>
                <p:oleObj name="Worksheet" r:id="rId5" imgW="17805400" imgH="93091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0" y="1593621"/>
                        <a:ext cx="8752230" cy="4575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682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66"/>
    </mc:Choice>
    <mc:Fallback>
      <p:transition spd="slow" advTm="38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 </a:t>
            </a:r>
            <a:r>
              <a:rPr lang="mr-IN" dirty="0" smtClean="0"/>
              <a:t>–</a:t>
            </a:r>
            <a:r>
              <a:rPr lang="en-US" dirty="0" smtClean="0"/>
              <a:t> part 3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3743440"/>
              </p:ext>
            </p:extLst>
          </p:nvPr>
        </p:nvGraphicFramePr>
        <p:xfrm>
          <a:off x="1524000" y="2587175"/>
          <a:ext cx="9144000" cy="2446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Worksheet" r:id="rId5" imgW="16852900" imgH="4508500" progId="Excel.Sheet.12">
                  <p:embed/>
                </p:oleObj>
              </mc:Choice>
              <mc:Fallback>
                <p:oleObj name="Worksheet" r:id="rId5" imgW="16852900" imgH="45085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0" y="2587175"/>
                        <a:ext cx="9144000" cy="2446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689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130"/>
    </mc:Choice>
    <mc:Fallback>
      <p:transition spd="slow" advTm="58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Seattle Times  - </a:t>
            </a:r>
            <a:r>
              <a:rPr lang="en-US" dirty="0" smtClean="0">
                <a:hlinkClick r:id="rId5"/>
              </a:rPr>
              <a:t>https://www.seattletimes.com/business/amazon/amazon-has-sold-more-than-11-million-echo-devices-morgan-stanley-says/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Business </a:t>
            </a:r>
            <a:r>
              <a:rPr lang="en-US" dirty="0"/>
              <a:t>Insider </a:t>
            </a:r>
            <a:r>
              <a:rPr lang="en-US" dirty="0" smtClean="0"/>
              <a:t> - </a:t>
            </a:r>
            <a:r>
              <a:rPr lang="en-US" dirty="0" smtClean="0">
                <a:hlinkClick r:id="rId6"/>
              </a:rPr>
              <a:t>http</a:t>
            </a:r>
            <a:r>
              <a:rPr lang="en-US" dirty="0">
                <a:hlinkClick r:id="rId6"/>
              </a:rPr>
              <a:t>://</a:t>
            </a:r>
            <a:r>
              <a:rPr lang="en-US" dirty="0" smtClean="0">
                <a:hlinkClick r:id="rId6"/>
              </a:rPr>
              <a:t>www.businessinsider.com/amazon-alexa-how-many-skills-chart-2017-7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Tech Crunch -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hlinkClick r:id="rId7"/>
              </a:rPr>
              <a:t>https://techcrunch.com/2017/07/03/amazons-alexa-passes-15000-skills-up-from-10000-in-february/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VoiceBot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hlinkClick r:id="rId8"/>
              </a:rPr>
              <a:t>https://www.voicebot.ai/2017/09/03/now-20000-amazon-alexa-skills-u-s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hlinkClick r:id="rId8"/>
              </a:rPr>
              <a:t>/</a:t>
            </a:r>
            <a:endParaRPr lang="en-US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199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25"/>
    </mc:Choice>
    <mc:Fallback>
      <p:transition spd="slow" advTm="15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landscape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542478"/>
            <a:ext cx="10515600" cy="3568391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As of January 2017, it is estimated that more than 11 million Alexa enabled devices have been sold</a:t>
            </a:r>
            <a:r>
              <a:rPr lang="en-US" baseline="30000" dirty="0" smtClean="0"/>
              <a:t>1</a:t>
            </a:r>
          </a:p>
          <a:p>
            <a:r>
              <a:rPr lang="en-US" dirty="0" smtClean="0"/>
              <a:t>Alexa is built around enable the device to perform “skills”</a:t>
            </a:r>
          </a:p>
          <a:p>
            <a:pPr lvl="1"/>
            <a:r>
              <a:rPr lang="en-US" dirty="0" smtClean="0"/>
              <a:t>There are over 15,000 skills available as of July 2017</a:t>
            </a:r>
            <a:r>
              <a:rPr lang="en-US" baseline="30000" dirty="0" smtClean="0"/>
              <a:t>2,3</a:t>
            </a:r>
          </a:p>
          <a:p>
            <a:pPr lvl="1"/>
            <a:r>
              <a:rPr lang="en-US" dirty="0" smtClean="0"/>
              <a:t>Skills are being added at an exponential rate</a:t>
            </a:r>
            <a:r>
              <a:rPr lang="en-US" baseline="30000" dirty="0" smtClean="0"/>
              <a:t>4</a:t>
            </a:r>
          </a:p>
          <a:p>
            <a:r>
              <a:rPr lang="en-US" dirty="0" smtClean="0"/>
              <a:t>The current marketing methods for skills are confined to emails featuring new skills</a:t>
            </a:r>
          </a:p>
          <a:p>
            <a:pPr lvl="1"/>
            <a:r>
              <a:rPr lang="en-US" dirty="0" smtClean="0"/>
              <a:t>Skills search is not good at filtering to relevant results</a:t>
            </a:r>
          </a:p>
          <a:p>
            <a:pPr lvl="1"/>
            <a:r>
              <a:rPr lang="en-US" dirty="0" smtClean="0"/>
              <a:t>Skills home page is very 2010 at best</a:t>
            </a:r>
          </a:p>
          <a:p>
            <a:r>
              <a:rPr lang="en-US" dirty="0"/>
              <a:t>Alexa customers are Amazon customers</a:t>
            </a:r>
          </a:p>
          <a:p>
            <a:pPr lvl="1"/>
            <a:r>
              <a:rPr lang="en-US" dirty="0" smtClean="0"/>
              <a:t>Customers are used to have targeted recommendations for other Amazon products, why not skills?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0321" y="6190979"/>
            <a:ext cx="6870660" cy="365125"/>
          </a:xfrm>
        </p:spPr>
        <p:txBody>
          <a:bodyPr/>
          <a:lstStyle/>
          <a:p>
            <a:r>
              <a:rPr lang="en-US" dirty="0" smtClean="0"/>
              <a:t>Fabricated Project - Predict 480 submitted by T. Williams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17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06"/>
    </mc:Choice>
    <mc:Fallback>
      <p:transition spd="slow" advTm="47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can we enhance finding skills?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Build an engine to serve recommended skills, tailored to users interests </a:t>
            </a:r>
            <a:r>
              <a:rPr lang="mr-IN" dirty="0" smtClean="0"/>
              <a:t>–</a:t>
            </a:r>
            <a:r>
              <a:rPr lang="en-US" dirty="0" smtClean="0"/>
              <a:t> Alexa Skills Recommendations (ASR)</a:t>
            </a:r>
          </a:p>
          <a:p>
            <a:pPr lvl="1"/>
            <a:r>
              <a:rPr lang="en-US" dirty="0" smtClean="0"/>
              <a:t>Give Alexa skills the same recommendation power other products have</a:t>
            </a:r>
          </a:p>
          <a:p>
            <a:r>
              <a:rPr lang="en-US" dirty="0" smtClean="0"/>
              <a:t>Create a new skills landing page that will highlight the recommended per-customer skills </a:t>
            </a:r>
            <a:r>
              <a:rPr lang="en-US" baseline="30000" dirty="0" smtClean="0"/>
              <a:t>**</a:t>
            </a:r>
          </a:p>
          <a:p>
            <a:r>
              <a:rPr lang="en-US" dirty="0" smtClean="0"/>
              <a:t>Add skills to the items shown on the “My Amazon” page</a:t>
            </a:r>
            <a:r>
              <a:rPr lang="en-US" baseline="30000" dirty="0" smtClean="0"/>
              <a:t>**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000" baseline="30000" dirty="0" smtClean="0"/>
              <a:t>**</a:t>
            </a:r>
            <a:r>
              <a:rPr lang="en-US" sz="2000" dirty="0" smtClean="0"/>
              <a:t> Marketing efforts which are beyond the scope of this document, the Analytics project plan.  Contact marketing for details on the full effort.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8358" y="6391838"/>
            <a:ext cx="4275654" cy="309213"/>
          </a:xfrm>
        </p:spPr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479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423"/>
    </mc:Choice>
    <mc:Fallback>
      <p:transition spd="slow" advTm="78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do it ? 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smtClean="0">
                <a:solidFill>
                  <a:srgbClr val="FFFF00"/>
                </a:solidFill>
              </a:rPr>
              <a:t>The analytics piece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Amazon knows what a customer has purchased in the last year</a:t>
            </a:r>
          </a:p>
          <a:p>
            <a:r>
              <a:rPr lang="en-US" dirty="0" smtClean="0"/>
              <a:t>Alexa knows what skills a customer has downloaded for their devices</a:t>
            </a:r>
          </a:p>
          <a:p>
            <a:pPr lvl="1"/>
            <a:r>
              <a:rPr lang="en-US" dirty="0" smtClean="0"/>
              <a:t>For skills that are elastic in time usage, like playing music, length of use is also known</a:t>
            </a:r>
          </a:p>
          <a:p>
            <a:r>
              <a:rPr lang="en-US" dirty="0" smtClean="0"/>
              <a:t>Using supervised and unsupervised machine learning techniques, leverage the knowledge the eco-system has about customer interests to build a recommendation engine for Alexa skills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8358" y="6391838"/>
            <a:ext cx="4112915" cy="299907"/>
          </a:xfrm>
        </p:spPr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831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03"/>
    </mc:Choice>
    <mc:Fallback>
      <p:transition spd="slow" advTm="36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Analytics </a:t>
            </a:r>
            <a:r>
              <a:rPr lang="mr-IN" dirty="0" smtClean="0"/>
              <a:t>–</a:t>
            </a:r>
            <a:r>
              <a:rPr lang="en-US" dirty="0" smtClean="0"/>
              <a:t> initial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2388" y="2208272"/>
            <a:ext cx="8946541" cy="4183566"/>
          </a:xfrm>
        </p:spPr>
        <p:txBody>
          <a:bodyPr>
            <a:normAutofit/>
          </a:bodyPr>
          <a:lstStyle/>
          <a:p>
            <a:r>
              <a:rPr lang="en-US" dirty="0" smtClean="0"/>
              <a:t>Leverage past customer history to recommend new skills</a:t>
            </a:r>
          </a:p>
          <a:p>
            <a:pPr lvl="1"/>
            <a:r>
              <a:rPr lang="en-US" dirty="0" smtClean="0"/>
              <a:t>Customers are segmented into interest groups by the purchasing recommendation system already</a:t>
            </a:r>
          </a:p>
          <a:p>
            <a:pPr lvl="2"/>
            <a:r>
              <a:rPr lang="en-US" dirty="0"/>
              <a:t>U</a:t>
            </a:r>
            <a:r>
              <a:rPr lang="en-US" dirty="0" smtClean="0"/>
              <a:t>se those known purchasing segments, combined with known skills download/use data, to develop skills interest clusters</a:t>
            </a:r>
          </a:p>
          <a:p>
            <a:pPr lvl="2"/>
            <a:r>
              <a:rPr lang="en-US" dirty="0" smtClean="0"/>
              <a:t>Customers can be associated with one or more interest clusters</a:t>
            </a:r>
          </a:p>
          <a:p>
            <a:pPr lvl="2"/>
            <a:r>
              <a:rPr lang="en-US" dirty="0" smtClean="0"/>
              <a:t>Amount of time spent using a skill can be used to weight the interest cluster for that user</a:t>
            </a:r>
          </a:p>
          <a:p>
            <a:pPr lvl="1"/>
            <a:r>
              <a:rPr lang="en-US" dirty="0" smtClean="0"/>
              <a:t>Leverage customer skill search history to infer interest clusters</a:t>
            </a:r>
          </a:p>
          <a:p>
            <a:r>
              <a:rPr lang="en-US" dirty="0" smtClean="0"/>
              <a:t>Use ML clustering techniques to aggregate skills data into interest groups which map to known purchasing segments</a:t>
            </a:r>
          </a:p>
          <a:p>
            <a:r>
              <a:rPr lang="en-US" dirty="0" smtClean="0"/>
              <a:t>Develop predictive per-user models for skills based on customers’ interests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8358" y="6391838"/>
            <a:ext cx="4057497" cy="286053"/>
          </a:xfrm>
        </p:spPr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47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227"/>
    </mc:Choice>
    <mc:Fallback>
      <p:transition spd="slow" advTm="66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Team organization &amp; administration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286000"/>
            <a:ext cx="8761412" cy="4105838"/>
          </a:xfrm>
        </p:spPr>
        <p:txBody>
          <a:bodyPr>
            <a:normAutofit/>
          </a:bodyPr>
          <a:lstStyle/>
          <a:p>
            <a:r>
              <a:rPr lang="en-US" dirty="0" smtClean="0"/>
              <a:t>Create a new project team to focus on this effort within the larger Alexa team</a:t>
            </a:r>
          </a:p>
          <a:p>
            <a:pPr lvl="1"/>
            <a:r>
              <a:rPr lang="en-US" dirty="0" smtClean="0"/>
              <a:t>The ASR team would conform to existing project methodologies </a:t>
            </a:r>
            <a:r>
              <a:rPr lang="mr-IN" dirty="0" smtClean="0"/>
              <a:t>–</a:t>
            </a:r>
            <a:r>
              <a:rPr lang="en-US" dirty="0" smtClean="0"/>
              <a:t> namely use of Agile methods and existing language and coding standards within the Alexa team</a:t>
            </a:r>
          </a:p>
          <a:p>
            <a:pPr lvl="1"/>
            <a:r>
              <a:rPr lang="en-US" dirty="0" smtClean="0"/>
              <a:t>Team would be composed of: 1 Business Analyst, 1 PM,  3 Data Engineers,  2 Data Scientists, 1 Manager  (25% Dev)</a:t>
            </a:r>
          </a:p>
          <a:p>
            <a:pPr lvl="2"/>
            <a:r>
              <a:rPr lang="en-US" dirty="0" smtClean="0"/>
              <a:t>The </a:t>
            </a:r>
            <a:r>
              <a:rPr lang="en-US" dirty="0"/>
              <a:t>PM for the project will also act as the Scrum Master</a:t>
            </a:r>
          </a:p>
          <a:p>
            <a:pPr lvl="2"/>
            <a:r>
              <a:rPr lang="en-US" dirty="0" smtClean="0"/>
              <a:t>The manager does task work, per Scrum principles</a:t>
            </a:r>
          </a:p>
          <a:p>
            <a:pPr lvl="1"/>
            <a:r>
              <a:rPr lang="en-US" dirty="0" smtClean="0"/>
              <a:t>Funding for the effort would come from the Alexa R&amp;D budget, and the Executive Sponsor for the project would be the Director of Alexa Skills Marketing</a:t>
            </a:r>
          </a:p>
          <a:p>
            <a:pPr lvl="2"/>
            <a:r>
              <a:rPr lang="en-US" dirty="0"/>
              <a:t>The project Executive sponsor will be the Product Owner for purposes of backlog grooming and </a:t>
            </a:r>
            <a:r>
              <a:rPr lang="en-US" dirty="0" smtClean="0"/>
              <a:t>prioritization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8358" y="6391838"/>
            <a:ext cx="4029787" cy="327617"/>
          </a:xfrm>
        </p:spPr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 dirty="0"/>
          </a:p>
        </p:txBody>
      </p:sp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013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534"/>
    </mc:Choice>
    <mc:Fallback>
      <p:transition spd="slow" advTm="85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Success criteria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8761412" cy="3788338"/>
          </a:xfrm>
        </p:spPr>
        <p:txBody>
          <a:bodyPr>
            <a:normAutofit/>
          </a:bodyPr>
          <a:lstStyle/>
          <a:p>
            <a:r>
              <a:rPr lang="en-US" dirty="0" smtClean="0"/>
              <a:t>Verify models via A/B testing prior to large scale roll-out</a:t>
            </a:r>
          </a:p>
          <a:p>
            <a:pPr lvl="1"/>
            <a:r>
              <a:rPr lang="en-US" dirty="0" smtClean="0"/>
              <a:t>For </a:t>
            </a:r>
            <a:r>
              <a:rPr lang="en-US" dirty="0"/>
              <a:t>the initial model, since the recommendation granularity is at the skill </a:t>
            </a:r>
            <a:r>
              <a:rPr lang="en-US" dirty="0" smtClean="0"/>
              <a:t>interest cluster level</a:t>
            </a:r>
            <a:r>
              <a:rPr lang="en-US" dirty="0"/>
              <a:t>, a 5% “lift” in downloads and a 10% lift in views is considered </a:t>
            </a:r>
            <a:r>
              <a:rPr lang="en-US" dirty="0" smtClean="0"/>
              <a:t>success  </a:t>
            </a:r>
            <a:endParaRPr lang="en-US" dirty="0"/>
          </a:p>
          <a:p>
            <a:pPr lvl="1"/>
            <a:r>
              <a:rPr lang="en-US" dirty="0"/>
              <a:t>Average number of recommended skills viewed in the skills store by the test cohort relative to the control group is &gt;= 10% is considered a success</a:t>
            </a:r>
          </a:p>
          <a:p>
            <a:pPr lvl="1"/>
            <a:r>
              <a:rPr lang="en-US" dirty="0"/>
              <a:t>Average number of recommended skills downloaded by the test cohort relative to the control group is &gt;= 5% is considered a success</a:t>
            </a:r>
          </a:p>
          <a:p>
            <a:pPr lvl="1"/>
            <a:r>
              <a:rPr lang="en-US" dirty="0"/>
              <a:t>Average number of minutes spent interacting with Alexa for the test cohort relative to the control group is &gt;= 5% is considered a </a:t>
            </a:r>
            <a:r>
              <a:rPr lang="en-US" dirty="0" smtClean="0"/>
              <a:t>success</a:t>
            </a:r>
          </a:p>
          <a:p>
            <a:r>
              <a:rPr lang="en-US" dirty="0" smtClean="0"/>
              <a:t>Re-validate model once fully deployed in-market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84917" y="379141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382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689"/>
    </mc:Choice>
    <mc:Fallback>
      <p:transition spd="slow" advTm="66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Agile assumes many tasks can be done in parallel</a:t>
            </a:r>
          </a:p>
          <a:p>
            <a:pPr lvl="1"/>
            <a:r>
              <a:rPr lang="en-US" dirty="0" smtClean="0"/>
              <a:t>Creating the initial data pipelines actually requires sequential work</a:t>
            </a:r>
          </a:p>
          <a:p>
            <a:pPr lvl="1"/>
            <a:endParaRPr lang="en-US" dirty="0"/>
          </a:p>
          <a:p>
            <a:r>
              <a:rPr lang="en-US" dirty="0" smtClean="0"/>
              <a:t>Moving to A/B testing and ultimately model deployment may require iteration over several cycles of sprints</a:t>
            </a:r>
          </a:p>
          <a:p>
            <a:endParaRPr lang="en-US" dirty="0"/>
          </a:p>
          <a:p>
            <a:r>
              <a:rPr lang="en-US" dirty="0" smtClean="0"/>
              <a:t>Project plan is built as the high-level frame work for an Agile Epic</a:t>
            </a:r>
          </a:p>
          <a:p>
            <a:pPr lvl="1"/>
            <a:r>
              <a:rPr lang="en-US" dirty="0" smtClean="0"/>
              <a:t>The tasks with each story may (probably will) need to be split into sub-tasks</a:t>
            </a:r>
          </a:p>
          <a:p>
            <a:pPr lvl="1"/>
            <a:r>
              <a:rPr lang="en-US" dirty="0" smtClean="0"/>
              <a:t>Creation of sub-task appropriate at the per-sprint planning level, not this high-level overview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589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331"/>
    </mc:Choice>
    <mc:Fallback>
      <p:transition spd="slow" advTm="139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6104" y="680225"/>
            <a:ext cx="8761413" cy="78058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High-level schedule </a:t>
            </a:r>
            <a:r>
              <a:rPr lang="mr-IN" dirty="0" smtClean="0"/>
              <a:t>–</a:t>
            </a:r>
            <a:r>
              <a:rPr lang="en-US" dirty="0" smtClean="0"/>
              <a:t> part 1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Fabricated Project - Predict 480 submitted by T. Williams</a:t>
            </a:r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1614968"/>
              </p:ext>
            </p:extLst>
          </p:nvPr>
        </p:nvGraphicFramePr>
        <p:xfrm>
          <a:off x="2117061" y="1196375"/>
          <a:ext cx="7340838" cy="52360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Worksheet" r:id="rId6" imgW="17805400" imgH="12700000" progId="Excel.Sheet.12">
                  <p:embed/>
                </p:oleObj>
              </mc:Choice>
              <mc:Fallback>
                <p:oleObj name="Worksheet" r:id="rId6" imgW="17805400" imgH="127000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17061" y="1196375"/>
                        <a:ext cx="7340838" cy="52360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536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607"/>
    </mc:Choice>
    <mc:Fallback>
      <p:transition spd="slow" advTm="124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Custom 1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A4BF5C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299</TotalTime>
  <Words>1488</Words>
  <Application>Microsoft Macintosh PowerPoint</Application>
  <PresentationFormat>Widescreen</PresentationFormat>
  <Paragraphs>144</Paragraphs>
  <Slides>12</Slides>
  <Notes>10</Notes>
  <HiddenSlides>0</HiddenSlides>
  <MMClips>12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Calibri</vt:lpstr>
      <vt:lpstr>Century Gothic</vt:lpstr>
      <vt:lpstr>Mangal</vt:lpstr>
      <vt:lpstr>Wingdings 3</vt:lpstr>
      <vt:lpstr>Arial</vt:lpstr>
      <vt:lpstr>Ion Boardroom</vt:lpstr>
      <vt:lpstr>Worksheet</vt:lpstr>
      <vt:lpstr>Microsoft Excel Worksheet</vt:lpstr>
      <vt:lpstr>Project Plan for (fabricated) Alexa Skills Recommendations (ASR) – Predict 480</vt:lpstr>
      <vt:lpstr>Current landscape</vt:lpstr>
      <vt:lpstr>How can we enhance finding skills?</vt:lpstr>
      <vt:lpstr>How do we do it ?   The analytics piece</vt:lpstr>
      <vt:lpstr>Analytics – initial steps</vt:lpstr>
      <vt:lpstr>Team organization &amp; administration  </vt:lpstr>
      <vt:lpstr>Success criteria</vt:lpstr>
      <vt:lpstr>Schedule considerations</vt:lpstr>
      <vt:lpstr>High-level schedule – part 1 </vt:lpstr>
      <vt:lpstr>Schedule – part 2</vt:lpstr>
      <vt:lpstr>Schedule – part 3</vt:lpstr>
      <vt:lpstr>References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Planning for fictional Alexa Skills Recommendations (ASR)</dc:title>
  <dc:creator>Tam Williams</dc:creator>
  <cp:lastModifiedBy>Tam Williams</cp:lastModifiedBy>
  <cp:revision>27</cp:revision>
  <dcterms:created xsi:type="dcterms:W3CDTF">2017-11-17T00:14:31Z</dcterms:created>
  <dcterms:modified xsi:type="dcterms:W3CDTF">2017-11-27T00:14:51Z</dcterms:modified>
</cp:coreProperties>
</file>

<file path=docProps/thumbnail.jpeg>
</file>